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77" r:id="rId4"/>
    <p:sldId id="278" r:id="rId5"/>
    <p:sldId id="281" r:id="rId6"/>
    <p:sldId id="260" r:id="rId7"/>
    <p:sldId id="279" r:id="rId8"/>
    <p:sldId id="280" r:id="rId9"/>
    <p:sldId id="263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FF7C8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245" autoAdjust="0"/>
    <p:restoredTop sz="94658" autoAdjust="0"/>
  </p:normalViewPr>
  <p:slideViewPr>
    <p:cSldViewPr snapToObjects="1">
      <p:cViewPr>
        <p:scale>
          <a:sx n="60" d="100"/>
          <a:sy n="60" d="100"/>
        </p:scale>
        <p:origin x="-2256" y="-6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E:\SPACE\&#1057;&#1090;&#1072;&#1090;&#1080;&#1089;&#1090;&#1080;&#1082;&#1072;\&#1047;&#1072;&#1087;&#1091;&#1089;&#1082;&#1080;%201957-&#1085;&#1074;.xlsx" TargetMode="External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0070C0"/>
                </a:solidFill>
              </a:defRPr>
            </a:pPr>
            <a:r>
              <a:rPr lang="ru-RU" dirty="0">
                <a:solidFill>
                  <a:srgbClr val="0070C0"/>
                </a:solidFill>
              </a:rPr>
              <a:t>Пусковая </a:t>
            </a:r>
            <a:r>
              <a:rPr lang="ru-RU" dirty="0" smtClean="0">
                <a:solidFill>
                  <a:srgbClr val="0070C0"/>
                </a:solidFill>
              </a:rPr>
              <a:t>активность</a:t>
            </a:r>
            <a:endParaRPr lang="ru-RU" sz="1200" dirty="0">
              <a:solidFill>
                <a:srgbClr val="0070C0"/>
              </a:solidFill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9.0074347080129749E-2"/>
          <c:y val="0.12730633522231077"/>
          <c:w val="0.73886950695140852"/>
          <c:h val="0.70144226369524487"/>
        </c:manualLayout>
      </c:layout>
      <c:lineChart>
        <c:grouping val="standard"/>
        <c:ser>
          <c:idx val="2"/>
          <c:order val="0"/>
          <c:tx>
            <c:strRef>
              <c:f>'з_57-14'!$B$1</c:f>
              <c:strCache>
                <c:ptCount val="1"/>
                <c:pt idx="0">
                  <c:v>Мир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'з_57-14'!$A$2:$A$59</c:f>
              <c:numCache>
                <c:formatCode>General</c:formatCode>
                <c:ptCount val="58"/>
                <c:pt idx="0">
                  <c:v>1957</c:v>
                </c:pt>
                <c:pt idx="1">
                  <c:v>1958</c:v>
                </c:pt>
                <c:pt idx="2">
                  <c:v>1959</c:v>
                </c:pt>
                <c:pt idx="3">
                  <c:v>1960</c:v>
                </c:pt>
                <c:pt idx="4">
                  <c:v>1961</c:v>
                </c:pt>
                <c:pt idx="5">
                  <c:v>1962</c:v>
                </c:pt>
                <c:pt idx="6">
                  <c:v>1963</c:v>
                </c:pt>
                <c:pt idx="7">
                  <c:v>1964</c:v>
                </c:pt>
                <c:pt idx="8">
                  <c:v>1965</c:v>
                </c:pt>
                <c:pt idx="9">
                  <c:v>1966</c:v>
                </c:pt>
                <c:pt idx="10">
                  <c:v>1967</c:v>
                </c:pt>
                <c:pt idx="11">
                  <c:v>1968</c:v>
                </c:pt>
                <c:pt idx="12">
                  <c:v>1969</c:v>
                </c:pt>
                <c:pt idx="13">
                  <c:v>1970</c:v>
                </c:pt>
                <c:pt idx="14">
                  <c:v>1971</c:v>
                </c:pt>
                <c:pt idx="15">
                  <c:v>1972</c:v>
                </c:pt>
                <c:pt idx="16">
                  <c:v>1973</c:v>
                </c:pt>
                <c:pt idx="17">
                  <c:v>1974</c:v>
                </c:pt>
                <c:pt idx="18">
                  <c:v>1975</c:v>
                </c:pt>
                <c:pt idx="19">
                  <c:v>1976</c:v>
                </c:pt>
                <c:pt idx="20">
                  <c:v>1977</c:v>
                </c:pt>
                <c:pt idx="21">
                  <c:v>1978</c:v>
                </c:pt>
                <c:pt idx="22">
                  <c:v>1979</c:v>
                </c:pt>
                <c:pt idx="23">
                  <c:v>1980</c:v>
                </c:pt>
                <c:pt idx="24">
                  <c:v>1981</c:v>
                </c:pt>
                <c:pt idx="25">
                  <c:v>1982</c:v>
                </c:pt>
                <c:pt idx="26">
                  <c:v>1983</c:v>
                </c:pt>
                <c:pt idx="27">
                  <c:v>1984</c:v>
                </c:pt>
                <c:pt idx="28">
                  <c:v>1985</c:v>
                </c:pt>
                <c:pt idx="29">
                  <c:v>1986</c:v>
                </c:pt>
                <c:pt idx="30">
                  <c:v>1987</c:v>
                </c:pt>
                <c:pt idx="31">
                  <c:v>1988</c:v>
                </c:pt>
                <c:pt idx="32">
                  <c:v>1989</c:v>
                </c:pt>
                <c:pt idx="33">
                  <c:v>1990</c:v>
                </c:pt>
                <c:pt idx="34">
                  <c:v>1991</c:v>
                </c:pt>
                <c:pt idx="35">
                  <c:v>1992</c:v>
                </c:pt>
                <c:pt idx="36">
                  <c:v>1993</c:v>
                </c:pt>
                <c:pt idx="37">
                  <c:v>1994</c:v>
                </c:pt>
                <c:pt idx="38">
                  <c:v>1995</c:v>
                </c:pt>
                <c:pt idx="39">
                  <c:v>1996</c:v>
                </c:pt>
                <c:pt idx="40">
                  <c:v>1997</c:v>
                </c:pt>
                <c:pt idx="41">
                  <c:v>1998</c:v>
                </c:pt>
                <c:pt idx="42">
                  <c:v>1999</c:v>
                </c:pt>
                <c:pt idx="43">
                  <c:v>2000</c:v>
                </c:pt>
                <c:pt idx="44">
                  <c:v>2001</c:v>
                </c:pt>
                <c:pt idx="45">
                  <c:v>2002</c:v>
                </c:pt>
                <c:pt idx="46">
                  <c:v>2003</c:v>
                </c:pt>
                <c:pt idx="47">
                  <c:v>2004</c:v>
                </c:pt>
                <c:pt idx="48">
                  <c:v>2005</c:v>
                </c:pt>
                <c:pt idx="49">
                  <c:v>2006</c:v>
                </c:pt>
                <c:pt idx="50">
                  <c:v>2007</c:v>
                </c:pt>
                <c:pt idx="51">
                  <c:v>2008</c:v>
                </c:pt>
                <c:pt idx="52">
                  <c:v>2009</c:v>
                </c:pt>
                <c:pt idx="53">
                  <c:v>2010</c:v>
                </c:pt>
                <c:pt idx="54">
                  <c:v>2011</c:v>
                </c:pt>
                <c:pt idx="55">
                  <c:v>2012</c:v>
                </c:pt>
                <c:pt idx="56">
                  <c:v>2013</c:v>
                </c:pt>
                <c:pt idx="57">
                  <c:v>2014</c:v>
                </c:pt>
              </c:numCache>
            </c:numRef>
          </c:cat>
          <c:val>
            <c:numRef>
              <c:f>'з_57-14'!$B$2:$B$59</c:f>
              <c:numCache>
                <c:formatCode>General</c:formatCode>
                <c:ptCount val="58"/>
                <c:pt idx="0">
                  <c:v>2</c:v>
                </c:pt>
                <c:pt idx="1">
                  <c:v>8</c:v>
                </c:pt>
                <c:pt idx="2">
                  <c:v>14</c:v>
                </c:pt>
                <c:pt idx="3">
                  <c:v>19</c:v>
                </c:pt>
                <c:pt idx="4">
                  <c:v>35</c:v>
                </c:pt>
                <c:pt idx="5">
                  <c:v>72</c:v>
                </c:pt>
                <c:pt idx="6">
                  <c:v>55</c:v>
                </c:pt>
                <c:pt idx="7">
                  <c:v>87</c:v>
                </c:pt>
                <c:pt idx="8">
                  <c:v>112</c:v>
                </c:pt>
                <c:pt idx="9">
                  <c:v>118</c:v>
                </c:pt>
                <c:pt idx="10">
                  <c:v>127</c:v>
                </c:pt>
                <c:pt idx="11">
                  <c:v>119</c:v>
                </c:pt>
                <c:pt idx="12">
                  <c:v>110</c:v>
                </c:pt>
                <c:pt idx="13">
                  <c:v>114</c:v>
                </c:pt>
                <c:pt idx="14">
                  <c:v>120</c:v>
                </c:pt>
                <c:pt idx="15">
                  <c:v>106</c:v>
                </c:pt>
                <c:pt idx="16">
                  <c:v>109</c:v>
                </c:pt>
                <c:pt idx="17">
                  <c:v>106</c:v>
                </c:pt>
                <c:pt idx="18">
                  <c:v>125</c:v>
                </c:pt>
                <c:pt idx="19">
                  <c:v>128</c:v>
                </c:pt>
                <c:pt idx="20">
                  <c:v>124</c:v>
                </c:pt>
                <c:pt idx="21">
                  <c:v>124</c:v>
                </c:pt>
                <c:pt idx="22">
                  <c:v>106</c:v>
                </c:pt>
                <c:pt idx="23">
                  <c:v>105</c:v>
                </c:pt>
                <c:pt idx="24">
                  <c:v>123</c:v>
                </c:pt>
                <c:pt idx="25">
                  <c:v>121</c:v>
                </c:pt>
                <c:pt idx="26">
                  <c:v>127</c:v>
                </c:pt>
                <c:pt idx="27">
                  <c:v>129</c:v>
                </c:pt>
                <c:pt idx="28">
                  <c:v>121</c:v>
                </c:pt>
                <c:pt idx="29">
                  <c:v>103</c:v>
                </c:pt>
                <c:pt idx="30">
                  <c:v>110</c:v>
                </c:pt>
                <c:pt idx="31">
                  <c:v>116</c:v>
                </c:pt>
                <c:pt idx="32">
                  <c:v>101</c:v>
                </c:pt>
                <c:pt idx="33">
                  <c:v>116</c:v>
                </c:pt>
                <c:pt idx="34">
                  <c:v>88</c:v>
                </c:pt>
                <c:pt idx="35">
                  <c:v>95</c:v>
                </c:pt>
                <c:pt idx="36">
                  <c:v>79</c:v>
                </c:pt>
                <c:pt idx="37">
                  <c:v>89</c:v>
                </c:pt>
                <c:pt idx="38">
                  <c:v>74</c:v>
                </c:pt>
                <c:pt idx="39">
                  <c:v>73</c:v>
                </c:pt>
                <c:pt idx="40">
                  <c:v>86</c:v>
                </c:pt>
                <c:pt idx="41">
                  <c:v>77</c:v>
                </c:pt>
                <c:pt idx="42">
                  <c:v>73</c:v>
                </c:pt>
                <c:pt idx="43">
                  <c:v>82</c:v>
                </c:pt>
                <c:pt idx="44">
                  <c:v>58</c:v>
                </c:pt>
                <c:pt idx="45">
                  <c:v>62</c:v>
                </c:pt>
                <c:pt idx="46">
                  <c:v>61</c:v>
                </c:pt>
                <c:pt idx="47">
                  <c:v>53</c:v>
                </c:pt>
                <c:pt idx="48">
                  <c:v>52</c:v>
                </c:pt>
                <c:pt idx="49">
                  <c:v>63</c:v>
                </c:pt>
                <c:pt idx="50">
                  <c:v>65</c:v>
                </c:pt>
                <c:pt idx="51">
                  <c:v>67</c:v>
                </c:pt>
                <c:pt idx="52">
                  <c:v>75</c:v>
                </c:pt>
                <c:pt idx="53">
                  <c:v>70</c:v>
                </c:pt>
                <c:pt idx="54">
                  <c:v>80</c:v>
                </c:pt>
                <c:pt idx="55">
                  <c:v>75</c:v>
                </c:pt>
                <c:pt idx="56">
                  <c:v>78</c:v>
                </c:pt>
                <c:pt idx="57">
                  <c:v>90</c:v>
                </c:pt>
              </c:numCache>
            </c:numRef>
          </c:val>
        </c:ser>
        <c:ser>
          <c:idx val="3"/>
          <c:order val="1"/>
          <c:tx>
            <c:strRef>
              <c:f>'з_57-14'!$C$1</c:f>
              <c:strCache>
                <c:ptCount val="1"/>
                <c:pt idx="0">
                  <c:v>Россия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'з_57-14'!$A$2:$A$59</c:f>
              <c:numCache>
                <c:formatCode>General</c:formatCode>
                <c:ptCount val="58"/>
                <c:pt idx="0">
                  <c:v>1957</c:v>
                </c:pt>
                <c:pt idx="1">
                  <c:v>1958</c:v>
                </c:pt>
                <c:pt idx="2">
                  <c:v>1959</c:v>
                </c:pt>
                <c:pt idx="3">
                  <c:v>1960</c:v>
                </c:pt>
                <c:pt idx="4">
                  <c:v>1961</c:v>
                </c:pt>
                <c:pt idx="5">
                  <c:v>1962</c:v>
                </c:pt>
                <c:pt idx="6">
                  <c:v>1963</c:v>
                </c:pt>
                <c:pt idx="7">
                  <c:v>1964</c:v>
                </c:pt>
                <c:pt idx="8">
                  <c:v>1965</c:v>
                </c:pt>
                <c:pt idx="9">
                  <c:v>1966</c:v>
                </c:pt>
                <c:pt idx="10">
                  <c:v>1967</c:v>
                </c:pt>
                <c:pt idx="11">
                  <c:v>1968</c:v>
                </c:pt>
                <c:pt idx="12">
                  <c:v>1969</c:v>
                </c:pt>
                <c:pt idx="13">
                  <c:v>1970</c:v>
                </c:pt>
                <c:pt idx="14">
                  <c:v>1971</c:v>
                </c:pt>
                <c:pt idx="15">
                  <c:v>1972</c:v>
                </c:pt>
                <c:pt idx="16">
                  <c:v>1973</c:v>
                </c:pt>
                <c:pt idx="17">
                  <c:v>1974</c:v>
                </c:pt>
                <c:pt idx="18">
                  <c:v>1975</c:v>
                </c:pt>
                <c:pt idx="19">
                  <c:v>1976</c:v>
                </c:pt>
                <c:pt idx="20">
                  <c:v>1977</c:v>
                </c:pt>
                <c:pt idx="21">
                  <c:v>1978</c:v>
                </c:pt>
                <c:pt idx="22">
                  <c:v>1979</c:v>
                </c:pt>
                <c:pt idx="23">
                  <c:v>1980</c:v>
                </c:pt>
                <c:pt idx="24">
                  <c:v>1981</c:v>
                </c:pt>
                <c:pt idx="25">
                  <c:v>1982</c:v>
                </c:pt>
                <c:pt idx="26">
                  <c:v>1983</c:v>
                </c:pt>
                <c:pt idx="27">
                  <c:v>1984</c:v>
                </c:pt>
                <c:pt idx="28">
                  <c:v>1985</c:v>
                </c:pt>
                <c:pt idx="29">
                  <c:v>1986</c:v>
                </c:pt>
                <c:pt idx="30">
                  <c:v>1987</c:v>
                </c:pt>
                <c:pt idx="31">
                  <c:v>1988</c:v>
                </c:pt>
                <c:pt idx="32">
                  <c:v>1989</c:v>
                </c:pt>
                <c:pt idx="33">
                  <c:v>1990</c:v>
                </c:pt>
                <c:pt idx="34">
                  <c:v>1991</c:v>
                </c:pt>
                <c:pt idx="35">
                  <c:v>1992</c:v>
                </c:pt>
                <c:pt idx="36">
                  <c:v>1993</c:v>
                </c:pt>
                <c:pt idx="37">
                  <c:v>1994</c:v>
                </c:pt>
                <c:pt idx="38">
                  <c:v>1995</c:v>
                </c:pt>
                <c:pt idx="39">
                  <c:v>1996</c:v>
                </c:pt>
                <c:pt idx="40">
                  <c:v>1997</c:v>
                </c:pt>
                <c:pt idx="41">
                  <c:v>1998</c:v>
                </c:pt>
                <c:pt idx="42">
                  <c:v>1999</c:v>
                </c:pt>
                <c:pt idx="43">
                  <c:v>2000</c:v>
                </c:pt>
                <c:pt idx="44">
                  <c:v>2001</c:v>
                </c:pt>
                <c:pt idx="45">
                  <c:v>2002</c:v>
                </c:pt>
                <c:pt idx="46">
                  <c:v>2003</c:v>
                </c:pt>
                <c:pt idx="47">
                  <c:v>2004</c:v>
                </c:pt>
                <c:pt idx="48">
                  <c:v>2005</c:v>
                </c:pt>
                <c:pt idx="49">
                  <c:v>2006</c:v>
                </c:pt>
                <c:pt idx="50">
                  <c:v>2007</c:v>
                </c:pt>
                <c:pt idx="51">
                  <c:v>2008</c:v>
                </c:pt>
                <c:pt idx="52">
                  <c:v>2009</c:v>
                </c:pt>
                <c:pt idx="53">
                  <c:v>2010</c:v>
                </c:pt>
                <c:pt idx="54">
                  <c:v>2011</c:v>
                </c:pt>
                <c:pt idx="55">
                  <c:v>2012</c:v>
                </c:pt>
                <c:pt idx="56">
                  <c:v>2013</c:v>
                </c:pt>
                <c:pt idx="57">
                  <c:v>2014</c:v>
                </c:pt>
              </c:numCache>
            </c:numRef>
          </c:cat>
          <c:val>
            <c:numRef>
              <c:f>'з_57-14'!$C$2:$C$59</c:f>
              <c:numCache>
                <c:formatCode>General</c:formatCode>
                <c:ptCount val="58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6</c:v>
                </c:pt>
                <c:pt idx="5">
                  <c:v>20</c:v>
                </c:pt>
                <c:pt idx="6">
                  <c:v>17</c:v>
                </c:pt>
                <c:pt idx="7">
                  <c:v>30</c:v>
                </c:pt>
                <c:pt idx="8">
                  <c:v>48</c:v>
                </c:pt>
                <c:pt idx="9">
                  <c:v>44</c:v>
                </c:pt>
                <c:pt idx="10">
                  <c:v>66</c:v>
                </c:pt>
                <c:pt idx="11">
                  <c:v>74</c:v>
                </c:pt>
                <c:pt idx="12">
                  <c:v>70</c:v>
                </c:pt>
                <c:pt idx="13">
                  <c:v>81</c:v>
                </c:pt>
                <c:pt idx="14">
                  <c:v>83</c:v>
                </c:pt>
                <c:pt idx="15">
                  <c:v>74</c:v>
                </c:pt>
                <c:pt idx="16">
                  <c:v>86</c:v>
                </c:pt>
                <c:pt idx="17">
                  <c:v>81</c:v>
                </c:pt>
                <c:pt idx="18">
                  <c:v>89</c:v>
                </c:pt>
                <c:pt idx="19">
                  <c:v>99</c:v>
                </c:pt>
                <c:pt idx="20">
                  <c:v>98</c:v>
                </c:pt>
                <c:pt idx="21">
                  <c:v>88</c:v>
                </c:pt>
                <c:pt idx="22">
                  <c:v>87</c:v>
                </c:pt>
                <c:pt idx="23">
                  <c:v>89</c:v>
                </c:pt>
                <c:pt idx="24">
                  <c:v>98</c:v>
                </c:pt>
                <c:pt idx="25">
                  <c:v>101</c:v>
                </c:pt>
                <c:pt idx="26">
                  <c:v>98</c:v>
                </c:pt>
                <c:pt idx="27">
                  <c:v>97</c:v>
                </c:pt>
                <c:pt idx="28">
                  <c:v>98</c:v>
                </c:pt>
                <c:pt idx="29">
                  <c:v>91</c:v>
                </c:pt>
                <c:pt idx="30">
                  <c:v>95</c:v>
                </c:pt>
                <c:pt idx="31">
                  <c:v>90</c:v>
                </c:pt>
                <c:pt idx="32">
                  <c:v>74</c:v>
                </c:pt>
                <c:pt idx="33">
                  <c:v>75</c:v>
                </c:pt>
                <c:pt idx="34">
                  <c:v>59</c:v>
                </c:pt>
                <c:pt idx="35">
                  <c:v>54</c:v>
                </c:pt>
                <c:pt idx="36">
                  <c:v>47</c:v>
                </c:pt>
                <c:pt idx="37">
                  <c:v>48</c:v>
                </c:pt>
                <c:pt idx="38">
                  <c:v>32</c:v>
                </c:pt>
                <c:pt idx="39">
                  <c:v>25</c:v>
                </c:pt>
                <c:pt idx="40">
                  <c:v>28</c:v>
                </c:pt>
                <c:pt idx="41">
                  <c:v>24</c:v>
                </c:pt>
                <c:pt idx="42">
                  <c:v>28</c:v>
                </c:pt>
                <c:pt idx="43">
                  <c:v>37</c:v>
                </c:pt>
                <c:pt idx="44">
                  <c:v>25</c:v>
                </c:pt>
                <c:pt idx="45">
                  <c:v>25</c:v>
                </c:pt>
                <c:pt idx="46">
                  <c:v>24</c:v>
                </c:pt>
                <c:pt idx="47">
                  <c:v>25</c:v>
                </c:pt>
                <c:pt idx="48">
                  <c:v>27</c:v>
                </c:pt>
                <c:pt idx="49">
                  <c:v>29</c:v>
                </c:pt>
                <c:pt idx="50">
                  <c:v>25</c:v>
                </c:pt>
                <c:pt idx="51">
                  <c:v>32</c:v>
                </c:pt>
                <c:pt idx="52">
                  <c:v>33</c:v>
                </c:pt>
                <c:pt idx="53">
                  <c:v>30</c:v>
                </c:pt>
                <c:pt idx="54">
                  <c:v>33</c:v>
                </c:pt>
                <c:pt idx="55">
                  <c:v>29</c:v>
                </c:pt>
                <c:pt idx="56" formatCode="0">
                  <c:v>32</c:v>
                </c:pt>
                <c:pt idx="57" formatCode="0">
                  <c:v>36</c:v>
                </c:pt>
              </c:numCache>
            </c:numRef>
          </c:val>
        </c:ser>
        <c:ser>
          <c:idx val="4"/>
          <c:order val="2"/>
          <c:tx>
            <c:strRef>
              <c:f>'з_57-14'!$D$1</c:f>
              <c:strCache>
                <c:ptCount val="1"/>
                <c:pt idx="0">
                  <c:v>США</c:v>
                </c:pt>
              </c:strCache>
            </c:strRef>
          </c:tx>
          <c:spPr>
            <a:ln>
              <a:solidFill>
                <a:schemeClr val="bg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'з_57-14'!$A$2:$A$59</c:f>
              <c:numCache>
                <c:formatCode>General</c:formatCode>
                <c:ptCount val="58"/>
                <c:pt idx="0">
                  <c:v>1957</c:v>
                </c:pt>
                <c:pt idx="1">
                  <c:v>1958</c:v>
                </c:pt>
                <c:pt idx="2">
                  <c:v>1959</c:v>
                </c:pt>
                <c:pt idx="3">
                  <c:v>1960</c:v>
                </c:pt>
                <c:pt idx="4">
                  <c:v>1961</c:v>
                </c:pt>
                <c:pt idx="5">
                  <c:v>1962</c:v>
                </c:pt>
                <c:pt idx="6">
                  <c:v>1963</c:v>
                </c:pt>
                <c:pt idx="7">
                  <c:v>1964</c:v>
                </c:pt>
                <c:pt idx="8">
                  <c:v>1965</c:v>
                </c:pt>
                <c:pt idx="9">
                  <c:v>1966</c:v>
                </c:pt>
                <c:pt idx="10">
                  <c:v>1967</c:v>
                </c:pt>
                <c:pt idx="11">
                  <c:v>1968</c:v>
                </c:pt>
                <c:pt idx="12">
                  <c:v>1969</c:v>
                </c:pt>
                <c:pt idx="13">
                  <c:v>1970</c:v>
                </c:pt>
                <c:pt idx="14">
                  <c:v>1971</c:v>
                </c:pt>
                <c:pt idx="15">
                  <c:v>1972</c:v>
                </c:pt>
                <c:pt idx="16">
                  <c:v>1973</c:v>
                </c:pt>
                <c:pt idx="17">
                  <c:v>1974</c:v>
                </c:pt>
                <c:pt idx="18">
                  <c:v>1975</c:v>
                </c:pt>
                <c:pt idx="19">
                  <c:v>1976</c:v>
                </c:pt>
                <c:pt idx="20">
                  <c:v>1977</c:v>
                </c:pt>
                <c:pt idx="21">
                  <c:v>1978</c:v>
                </c:pt>
                <c:pt idx="22">
                  <c:v>1979</c:v>
                </c:pt>
                <c:pt idx="23">
                  <c:v>1980</c:v>
                </c:pt>
                <c:pt idx="24">
                  <c:v>1981</c:v>
                </c:pt>
                <c:pt idx="25">
                  <c:v>1982</c:v>
                </c:pt>
                <c:pt idx="26">
                  <c:v>1983</c:v>
                </c:pt>
                <c:pt idx="27">
                  <c:v>1984</c:v>
                </c:pt>
                <c:pt idx="28">
                  <c:v>1985</c:v>
                </c:pt>
                <c:pt idx="29">
                  <c:v>1986</c:v>
                </c:pt>
                <c:pt idx="30">
                  <c:v>1987</c:v>
                </c:pt>
                <c:pt idx="31">
                  <c:v>1988</c:v>
                </c:pt>
                <c:pt idx="32">
                  <c:v>1989</c:v>
                </c:pt>
                <c:pt idx="33">
                  <c:v>1990</c:v>
                </c:pt>
                <c:pt idx="34">
                  <c:v>1991</c:v>
                </c:pt>
                <c:pt idx="35">
                  <c:v>1992</c:v>
                </c:pt>
                <c:pt idx="36">
                  <c:v>1993</c:v>
                </c:pt>
                <c:pt idx="37">
                  <c:v>1994</c:v>
                </c:pt>
                <c:pt idx="38">
                  <c:v>1995</c:v>
                </c:pt>
                <c:pt idx="39">
                  <c:v>1996</c:v>
                </c:pt>
                <c:pt idx="40">
                  <c:v>1997</c:v>
                </c:pt>
                <c:pt idx="41">
                  <c:v>1998</c:v>
                </c:pt>
                <c:pt idx="42">
                  <c:v>1999</c:v>
                </c:pt>
                <c:pt idx="43">
                  <c:v>2000</c:v>
                </c:pt>
                <c:pt idx="44">
                  <c:v>2001</c:v>
                </c:pt>
                <c:pt idx="45">
                  <c:v>2002</c:v>
                </c:pt>
                <c:pt idx="46">
                  <c:v>2003</c:v>
                </c:pt>
                <c:pt idx="47">
                  <c:v>2004</c:v>
                </c:pt>
                <c:pt idx="48">
                  <c:v>2005</c:v>
                </c:pt>
                <c:pt idx="49">
                  <c:v>2006</c:v>
                </c:pt>
                <c:pt idx="50">
                  <c:v>2007</c:v>
                </c:pt>
                <c:pt idx="51">
                  <c:v>2008</c:v>
                </c:pt>
                <c:pt idx="52">
                  <c:v>2009</c:v>
                </c:pt>
                <c:pt idx="53">
                  <c:v>2010</c:v>
                </c:pt>
                <c:pt idx="54">
                  <c:v>2011</c:v>
                </c:pt>
                <c:pt idx="55">
                  <c:v>2012</c:v>
                </c:pt>
                <c:pt idx="56">
                  <c:v>2013</c:v>
                </c:pt>
                <c:pt idx="57">
                  <c:v>2014</c:v>
                </c:pt>
              </c:numCache>
            </c:numRef>
          </c:cat>
          <c:val>
            <c:numRef>
              <c:f>'з_57-14'!$D$2:$D$59</c:f>
              <c:numCache>
                <c:formatCode>General</c:formatCode>
                <c:ptCount val="58"/>
                <c:pt idx="1">
                  <c:v>7</c:v>
                </c:pt>
                <c:pt idx="2">
                  <c:v>11</c:v>
                </c:pt>
                <c:pt idx="3">
                  <c:v>16</c:v>
                </c:pt>
                <c:pt idx="4">
                  <c:v>29</c:v>
                </c:pt>
                <c:pt idx="5">
                  <c:v>52</c:v>
                </c:pt>
                <c:pt idx="6">
                  <c:v>38</c:v>
                </c:pt>
                <c:pt idx="7">
                  <c:v>57</c:v>
                </c:pt>
                <c:pt idx="8">
                  <c:v>63</c:v>
                </c:pt>
                <c:pt idx="9">
                  <c:v>73</c:v>
                </c:pt>
                <c:pt idx="10">
                  <c:v>58</c:v>
                </c:pt>
                <c:pt idx="11">
                  <c:v>45</c:v>
                </c:pt>
                <c:pt idx="12">
                  <c:v>40</c:v>
                </c:pt>
                <c:pt idx="13">
                  <c:v>29</c:v>
                </c:pt>
                <c:pt idx="14">
                  <c:v>32</c:v>
                </c:pt>
                <c:pt idx="15">
                  <c:v>31</c:v>
                </c:pt>
                <c:pt idx="16">
                  <c:v>23</c:v>
                </c:pt>
                <c:pt idx="17">
                  <c:v>24</c:v>
                </c:pt>
                <c:pt idx="18">
                  <c:v>28</c:v>
                </c:pt>
                <c:pt idx="19">
                  <c:v>26</c:v>
                </c:pt>
                <c:pt idx="20">
                  <c:v>24</c:v>
                </c:pt>
                <c:pt idx="21">
                  <c:v>32</c:v>
                </c:pt>
                <c:pt idx="22">
                  <c:v>16</c:v>
                </c:pt>
                <c:pt idx="23">
                  <c:v>13</c:v>
                </c:pt>
                <c:pt idx="24">
                  <c:v>18</c:v>
                </c:pt>
                <c:pt idx="25">
                  <c:v>18</c:v>
                </c:pt>
                <c:pt idx="26">
                  <c:v>22</c:v>
                </c:pt>
                <c:pt idx="27">
                  <c:v>22</c:v>
                </c:pt>
                <c:pt idx="28">
                  <c:v>17</c:v>
                </c:pt>
                <c:pt idx="29">
                  <c:v>6</c:v>
                </c:pt>
                <c:pt idx="30">
                  <c:v>8</c:v>
                </c:pt>
                <c:pt idx="31">
                  <c:v>12</c:v>
                </c:pt>
                <c:pt idx="32">
                  <c:v>18</c:v>
                </c:pt>
                <c:pt idx="33">
                  <c:v>27</c:v>
                </c:pt>
                <c:pt idx="34">
                  <c:v>18</c:v>
                </c:pt>
                <c:pt idx="35">
                  <c:v>28</c:v>
                </c:pt>
                <c:pt idx="36">
                  <c:v>23</c:v>
                </c:pt>
                <c:pt idx="37">
                  <c:v>26</c:v>
                </c:pt>
                <c:pt idx="38">
                  <c:v>27</c:v>
                </c:pt>
                <c:pt idx="39">
                  <c:v>33</c:v>
                </c:pt>
                <c:pt idx="40">
                  <c:v>37</c:v>
                </c:pt>
                <c:pt idx="41">
                  <c:v>34</c:v>
                </c:pt>
                <c:pt idx="42">
                  <c:v>30</c:v>
                </c:pt>
                <c:pt idx="43">
                  <c:v>28</c:v>
                </c:pt>
                <c:pt idx="44">
                  <c:v>21</c:v>
                </c:pt>
                <c:pt idx="45">
                  <c:v>17</c:v>
                </c:pt>
                <c:pt idx="46">
                  <c:v>23</c:v>
                </c:pt>
                <c:pt idx="47">
                  <c:v>16</c:v>
                </c:pt>
                <c:pt idx="48">
                  <c:v>12</c:v>
                </c:pt>
                <c:pt idx="49">
                  <c:v>17</c:v>
                </c:pt>
                <c:pt idx="50">
                  <c:v>18</c:v>
                </c:pt>
                <c:pt idx="51">
                  <c:v>14</c:v>
                </c:pt>
                <c:pt idx="52">
                  <c:v>23</c:v>
                </c:pt>
                <c:pt idx="53">
                  <c:v>15</c:v>
                </c:pt>
                <c:pt idx="54">
                  <c:v>17</c:v>
                </c:pt>
                <c:pt idx="55">
                  <c:v>13</c:v>
                </c:pt>
                <c:pt idx="56" formatCode="0">
                  <c:v>19</c:v>
                </c:pt>
                <c:pt idx="57" formatCode="0">
                  <c:v>21</c:v>
                </c:pt>
              </c:numCache>
            </c:numRef>
          </c:val>
        </c:ser>
        <c:ser>
          <c:idx val="0"/>
          <c:order val="3"/>
          <c:tx>
            <c:strRef>
              <c:f>'з_57-14'!$E$1</c:f>
              <c:strCache>
                <c:ptCount val="1"/>
                <c:pt idx="0">
                  <c:v>Другие</c:v>
                </c:pt>
              </c:strCache>
            </c:strRef>
          </c:tx>
          <c:marker>
            <c:symbol val="none"/>
          </c:marker>
          <c:cat>
            <c:numRef>
              <c:f>'з_57-14'!$A$2:$A$59</c:f>
              <c:numCache>
                <c:formatCode>General</c:formatCode>
                <c:ptCount val="58"/>
                <c:pt idx="0">
                  <c:v>1957</c:v>
                </c:pt>
                <c:pt idx="1">
                  <c:v>1958</c:v>
                </c:pt>
                <c:pt idx="2">
                  <c:v>1959</c:v>
                </c:pt>
                <c:pt idx="3">
                  <c:v>1960</c:v>
                </c:pt>
                <c:pt idx="4">
                  <c:v>1961</c:v>
                </c:pt>
                <c:pt idx="5">
                  <c:v>1962</c:v>
                </c:pt>
                <c:pt idx="6">
                  <c:v>1963</c:v>
                </c:pt>
                <c:pt idx="7">
                  <c:v>1964</c:v>
                </c:pt>
                <c:pt idx="8">
                  <c:v>1965</c:v>
                </c:pt>
                <c:pt idx="9">
                  <c:v>1966</c:v>
                </c:pt>
                <c:pt idx="10">
                  <c:v>1967</c:v>
                </c:pt>
                <c:pt idx="11">
                  <c:v>1968</c:v>
                </c:pt>
                <c:pt idx="12">
                  <c:v>1969</c:v>
                </c:pt>
                <c:pt idx="13">
                  <c:v>1970</c:v>
                </c:pt>
                <c:pt idx="14">
                  <c:v>1971</c:v>
                </c:pt>
                <c:pt idx="15">
                  <c:v>1972</c:v>
                </c:pt>
                <c:pt idx="16">
                  <c:v>1973</c:v>
                </c:pt>
                <c:pt idx="17">
                  <c:v>1974</c:v>
                </c:pt>
                <c:pt idx="18">
                  <c:v>1975</c:v>
                </c:pt>
                <c:pt idx="19">
                  <c:v>1976</c:v>
                </c:pt>
                <c:pt idx="20">
                  <c:v>1977</c:v>
                </c:pt>
                <c:pt idx="21">
                  <c:v>1978</c:v>
                </c:pt>
                <c:pt idx="22">
                  <c:v>1979</c:v>
                </c:pt>
                <c:pt idx="23">
                  <c:v>1980</c:v>
                </c:pt>
                <c:pt idx="24">
                  <c:v>1981</c:v>
                </c:pt>
                <c:pt idx="25">
                  <c:v>1982</c:v>
                </c:pt>
                <c:pt idx="26">
                  <c:v>1983</c:v>
                </c:pt>
                <c:pt idx="27">
                  <c:v>1984</c:v>
                </c:pt>
                <c:pt idx="28">
                  <c:v>1985</c:v>
                </c:pt>
                <c:pt idx="29">
                  <c:v>1986</c:v>
                </c:pt>
                <c:pt idx="30">
                  <c:v>1987</c:v>
                </c:pt>
                <c:pt idx="31">
                  <c:v>1988</c:v>
                </c:pt>
                <c:pt idx="32">
                  <c:v>1989</c:v>
                </c:pt>
                <c:pt idx="33">
                  <c:v>1990</c:v>
                </c:pt>
                <c:pt idx="34">
                  <c:v>1991</c:v>
                </c:pt>
                <c:pt idx="35">
                  <c:v>1992</c:v>
                </c:pt>
                <c:pt idx="36">
                  <c:v>1993</c:v>
                </c:pt>
                <c:pt idx="37">
                  <c:v>1994</c:v>
                </c:pt>
                <c:pt idx="38">
                  <c:v>1995</c:v>
                </c:pt>
                <c:pt idx="39">
                  <c:v>1996</c:v>
                </c:pt>
                <c:pt idx="40">
                  <c:v>1997</c:v>
                </c:pt>
                <c:pt idx="41">
                  <c:v>1998</c:v>
                </c:pt>
                <c:pt idx="42">
                  <c:v>1999</c:v>
                </c:pt>
                <c:pt idx="43">
                  <c:v>2000</c:v>
                </c:pt>
                <c:pt idx="44">
                  <c:v>2001</c:v>
                </c:pt>
                <c:pt idx="45">
                  <c:v>2002</c:v>
                </c:pt>
                <c:pt idx="46">
                  <c:v>2003</c:v>
                </c:pt>
                <c:pt idx="47">
                  <c:v>2004</c:v>
                </c:pt>
                <c:pt idx="48">
                  <c:v>2005</c:v>
                </c:pt>
                <c:pt idx="49">
                  <c:v>2006</c:v>
                </c:pt>
                <c:pt idx="50">
                  <c:v>2007</c:v>
                </c:pt>
                <c:pt idx="51">
                  <c:v>2008</c:v>
                </c:pt>
                <c:pt idx="52">
                  <c:v>2009</c:v>
                </c:pt>
                <c:pt idx="53">
                  <c:v>2010</c:v>
                </c:pt>
                <c:pt idx="54">
                  <c:v>2011</c:v>
                </c:pt>
                <c:pt idx="55">
                  <c:v>2012</c:v>
                </c:pt>
                <c:pt idx="56">
                  <c:v>2013</c:v>
                </c:pt>
                <c:pt idx="57">
                  <c:v>2014</c:v>
                </c:pt>
              </c:numCache>
            </c:numRef>
          </c:cat>
          <c:val>
            <c:numRef>
              <c:f>'з_57-14'!$E$2:$E$59</c:f>
              <c:numCache>
                <c:formatCode>General</c:formatCode>
                <c:ptCount val="58"/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5</c:v>
                </c:pt>
                <c:pt idx="15">
                  <c:v>1</c:v>
                </c:pt>
                <c:pt idx="16">
                  <c:v>0</c:v>
                </c:pt>
                <c:pt idx="17">
                  <c:v>1</c:v>
                </c:pt>
                <c:pt idx="18">
                  <c:v>8</c:v>
                </c:pt>
                <c:pt idx="19">
                  <c:v>3</c:v>
                </c:pt>
                <c:pt idx="20">
                  <c:v>2</c:v>
                </c:pt>
                <c:pt idx="21">
                  <c:v>4</c:v>
                </c:pt>
                <c:pt idx="22">
                  <c:v>3</c:v>
                </c:pt>
                <c:pt idx="23">
                  <c:v>3</c:v>
                </c:pt>
                <c:pt idx="24">
                  <c:v>7</c:v>
                </c:pt>
                <c:pt idx="25">
                  <c:v>2</c:v>
                </c:pt>
                <c:pt idx="26">
                  <c:v>7</c:v>
                </c:pt>
                <c:pt idx="27">
                  <c:v>10</c:v>
                </c:pt>
                <c:pt idx="28">
                  <c:v>6</c:v>
                </c:pt>
                <c:pt idx="29">
                  <c:v>6</c:v>
                </c:pt>
                <c:pt idx="30">
                  <c:v>7</c:v>
                </c:pt>
                <c:pt idx="31">
                  <c:v>14</c:v>
                </c:pt>
                <c:pt idx="32">
                  <c:v>9</c:v>
                </c:pt>
                <c:pt idx="33">
                  <c:v>14</c:v>
                </c:pt>
                <c:pt idx="34">
                  <c:v>11</c:v>
                </c:pt>
                <c:pt idx="35">
                  <c:v>13</c:v>
                </c:pt>
                <c:pt idx="36">
                  <c:v>9</c:v>
                </c:pt>
                <c:pt idx="37">
                  <c:v>15</c:v>
                </c:pt>
                <c:pt idx="38">
                  <c:v>15</c:v>
                </c:pt>
                <c:pt idx="39">
                  <c:v>15</c:v>
                </c:pt>
                <c:pt idx="40">
                  <c:v>21</c:v>
                </c:pt>
                <c:pt idx="41">
                  <c:v>19</c:v>
                </c:pt>
                <c:pt idx="42">
                  <c:v>15</c:v>
                </c:pt>
                <c:pt idx="43">
                  <c:v>17</c:v>
                </c:pt>
                <c:pt idx="44">
                  <c:v>12</c:v>
                </c:pt>
                <c:pt idx="45">
                  <c:v>20</c:v>
                </c:pt>
                <c:pt idx="46">
                  <c:v>14</c:v>
                </c:pt>
                <c:pt idx="47">
                  <c:v>12</c:v>
                </c:pt>
                <c:pt idx="48">
                  <c:v>13</c:v>
                </c:pt>
                <c:pt idx="49">
                  <c:v>17</c:v>
                </c:pt>
                <c:pt idx="50">
                  <c:v>22</c:v>
                </c:pt>
                <c:pt idx="51">
                  <c:v>21</c:v>
                </c:pt>
                <c:pt idx="52">
                  <c:v>19</c:v>
                </c:pt>
                <c:pt idx="53">
                  <c:v>25</c:v>
                </c:pt>
                <c:pt idx="54">
                  <c:v>30</c:v>
                </c:pt>
                <c:pt idx="55">
                  <c:v>33</c:v>
                </c:pt>
                <c:pt idx="56" formatCode="0">
                  <c:v>27</c:v>
                </c:pt>
                <c:pt idx="57" formatCode="0">
                  <c:v>33</c:v>
                </c:pt>
              </c:numCache>
            </c:numRef>
          </c:val>
        </c:ser>
        <c:marker val="1"/>
        <c:axId val="137135616"/>
        <c:axId val="137137152"/>
      </c:lineChart>
      <c:dateAx>
        <c:axId val="1371356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 i="0" baseline="0">
                <a:solidFill>
                  <a:schemeClr val="bg2"/>
                </a:solidFill>
              </a:defRPr>
            </a:pPr>
            <a:endParaRPr lang="ru-RU"/>
          </a:p>
        </c:txPr>
        <c:crossAx val="137137152"/>
        <c:crosses val="autoZero"/>
        <c:lblOffset val="100"/>
        <c:baseTimeUnit val="days"/>
        <c:majorUnit val="2"/>
        <c:majorTimeUnit val="days"/>
      </c:dateAx>
      <c:valAx>
        <c:axId val="13713715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r>
                  <a:rPr lang="ru-RU">
                    <a:solidFill>
                      <a:srgbClr val="0070C0"/>
                    </a:solidFill>
                  </a:rPr>
                  <a:t>Число успешных стартов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b="1" i="0" baseline="0"/>
            </a:pPr>
            <a:endParaRPr lang="ru-RU"/>
          </a:p>
        </c:txPr>
        <c:crossAx val="137135616"/>
        <c:crosses val="autoZero"/>
        <c:crossBetween val="between"/>
        <c:majorUnit val="10"/>
      </c:valAx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r"/>
      <c:layout/>
      <c:txPr>
        <a:bodyPr/>
        <a:lstStyle/>
        <a:p>
          <a:pPr>
            <a:defRPr sz="1200" b="1" i="0" baseline="0"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  <c:userShapes r:id="rId3"/>
</c:chartSpace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5.16622E-7</cdr:x>
      <cdr:y>0.64864</cdr:y>
    </cdr:to>
    <cdr:cxnSp macro="">
      <cdr:nvCxnSpPr>
        <cdr:cNvPr id="2" name="Прямая соединительная линия 1"/>
        <cdr:cNvCxnSpPr/>
      </cdr:nvCxnSpPr>
      <cdr:spPr>
        <a:xfrm xmlns:a="http://schemas.openxmlformats.org/drawingml/2006/main" rot="16200000" flipH="1">
          <a:off x="-1357321" y="1357321"/>
          <a:ext cx="2714646" cy="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003B76"/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</cdr:y>
    </cdr:from>
    <cdr:to>
      <cdr:x>5.16622E-7</cdr:x>
      <cdr:y>0.64864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rot="16200000" flipH="1">
          <a:off x="-1357321" y="1357321"/>
          <a:ext cx="2714646" cy="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003B76"/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</cdr:y>
    </cdr:from>
    <cdr:to>
      <cdr:x>5.16622E-7</cdr:x>
      <cdr:y>0.64864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rot="16200000" flipH="1">
          <a:off x="-1357321" y="1357321"/>
          <a:ext cx="2714646" cy="4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rgbClr val="003B76"/>
          </a:solidFill>
          <a:prstDash val="solid"/>
        </a:ln>
        <a:effectLst xmlns:a="http://schemas.openxmlformats.org/drawingml/2006/main">
          <a:outerShdw blurRad="40000" dist="20000" dir="5400000" rotWithShape="0">
            <a:srgbClr val="000000">
              <a:alpha val="38000"/>
            </a:srgbClr>
          </a:outerShdw>
        </a:effectLst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A65ED-6777-4290-AB08-2E8F3CF2B59D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6C519-730F-4613-8EE1-5634556065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C519-730F-4613-8EE1-56345560656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C519-730F-4613-8EE1-56345560656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C519-730F-4613-8EE1-56345560656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C519-730F-4613-8EE1-56345560656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C519-730F-4613-8EE1-56345560656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C519-730F-4613-8EE1-56345560656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C519-730F-4613-8EE1-56345560656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C519-730F-4613-8EE1-56345560656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6C519-730F-4613-8EE1-56345560656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1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52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4E92D-E73C-4E9C-904C-EF9775B39B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103AC-D35A-4297-A833-FAECFB84C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A6B9D-7BE1-4225-9B5C-02DA6C6AF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42441-1980-41D4-886F-C09567EE4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9F915-5D1C-494B-B4D5-9845BE5B1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8B570-A4FF-4D73-BEA2-F1760283D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4A716-737B-41C6-8A0E-2DED7B602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A6F48-360D-42E3-9091-5FFC05EE8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D870C-C39D-44B0-B65D-266B38548E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31812-6082-4748-AC91-05E4495CE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980CE-9480-4193-9830-ECA29DAF9C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0D4E0-D0AA-4B46-98A3-FDF53B7E0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227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946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6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7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947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7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8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23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948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8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9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9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49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949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9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9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9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9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9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DB75668-9DA9-4EE5-96B3-3A327DAF8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949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_mois@mail.ru" TargetMode="External"/><Relationship Id="rId7" Type="http://schemas.openxmlformats.org/officeDocument/2006/relationships/hyperlink" Target="http://ivan-moiseyev.livejournal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nterstellar-flight.ru/" TargetMode="External"/><Relationship Id="rId5" Type="http://schemas.openxmlformats.org/officeDocument/2006/relationships/hyperlink" Target="http://www.mosspace.ru/" TargetMode="External"/><Relationship Id="rId4" Type="http://schemas.openxmlformats.org/officeDocument/2006/relationships/hyperlink" Target="http://path-2.narod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340173" y="2399407"/>
            <a:ext cx="64620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/>
              <a:t>Актуальные вопросы</a:t>
            </a:r>
          </a:p>
          <a:p>
            <a:pPr algn="ctr"/>
            <a:r>
              <a:rPr lang="ru-RU" sz="2400" b="1" dirty="0" smtClean="0"/>
              <a:t> </a:t>
            </a:r>
          </a:p>
          <a:p>
            <a:pPr algn="ctr"/>
            <a:r>
              <a:rPr lang="ru-RU" sz="2400" b="1" dirty="0" smtClean="0"/>
              <a:t>российской космической политики</a:t>
            </a:r>
            <a:endParaRPr lang="ru-RU" sz="2400" b="1" dirty="0"/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2643188" y="5429250"/>
            <a:ext cx="4357687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/>
              <a:t>Московский космический клуб</a:t>
            </a:r>
          </a:p>
          <a:p>
            <a:pPr algn="ctr">
              <a:spcBef>
                <a:spcPct val="50000"/>
              </a:spcBef>
            </a:pPr>
            <a:r>
              <a:rPr lang="ru-RU" dirty="0" smtClean="0"/>
              <a:t>02.07.2015</a:t>
            </a:r>
            <a:endParaRPr lang="ru-RU" dirty="0"/>
          </a:p>
        </p:txBody>
      </p:sp>
      <p:pic>
        <p:nvPicPr>
          <p:cNvPr id="11268" name="Picture 7" descr="russia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2075" y="2159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Line 19"/>
          <p:cNvSpPr>
            <a:spLocks noChangeShapeType="1"/>
          </p:cNvSpPr>
          <p:nvPr/>
        </p:nvSpPr>
        <p:spPr bwMode="auto">
          <a:xfrm>
            <a:off x="357158" y="5500702"/>
            <a:ext cx="84470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1654969" y="188913"/>
            <a:ext cx="5905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Системный кризис…</a:t>
            </a:r>
          </a:p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Что это?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1142976" y="1500174"/>
            <a:ext cx="6929486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b="1" dirty="0" smtClean="0"/>
              <a:t>Принципиальные проблемы в областях:</a:t>
            </a:r>
          </a:p>
          <a:p>
            <a:endParaRPr lang="ru-RU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 государственного управления;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 нормативно-правового обеспечения;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 экономики космической деятельности;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 smtClean="0"/>
              <a:t> международного сотрудничества;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/>
              <a:t> </a:t>
            </a:r>
            <a:r>
              <a:rPr lang="ru-RU" dirty="0" smtClean="0"/>
              <a:t>кадровых вопросов;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/>
              <a:t> </a:t>
            </a:r>
            <a:r>
              <a:rPr lang="ru-RU" dirty="0" smtClean="0"/>
              <a:t>уровне используемых технологий…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/>
              <a:t> </a:t>
            </a:r>
            <a:r>
              <a:rPr lang="ru-RU" dirty="0" smtClean="0"/>
              <a:t>и в других…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715008" y="5917188"/>
            <a:ext cx="3267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 все – одновременно.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Line 19"/>
          <p:cNvSpPr>
            <a:spLocks noChangeShapeType="1"/>
          </p:cNvSpPr>
          <p:nvPr/>
        </p:nvSpPr>
        <p:spPr bwMode="auto">
          <a:xfrm>
            <a:off x="482630" y="5214950"/>
            <a:ext cx="84470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1619250" y="188913"/>
            <a:ext cx="5905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Как мы дошли до жизни такой?</a:t>
            </a:r>
            <a:endParaRPr lang="ru-RU" sz="2400" b="1" dirty="0"/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1619250" y="650578"/>
            <a:ext cx="5905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smtClean="0"/>
              <a:t>Развитие космонавтики 1957 – </a:t>
            </a:r>
            <a:r>
              <a:rPr lang="ru-RU" sz="1400" b="1" dirty="0" err="1" smtClean="0"/>
              <a:t>нв</a:t>
            </a:r>
            <a:r>
              <a:rPr lang="ru-RU" sz="1400" b="1" dirty="0" smtClean="0"/>
              <a:t>.</a:t>
            </a:r>
            <a:endParaRPr lang="ru-RU" sz="1400" b="1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928663" y="958355"/>
          <a:ext cx="7742604" cy="4185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4282" y="5242173"/>
            <a:ext cx="8715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/>
              <a:t>1 период – 1957-1965 гг. И Россия и США быстро наращивают спутниковые группировки, активно осваивая новую сферу деятельности. Испытания и отработка новой техники.</a:t>
            </a:r>
          </a:p>
          <a:p>
            <a:r>
              <a:rPr lang="ru-RU" sz="800" dirty="0"/>
              <a:t>2 период – 1965-1986 гг. Здесь пути России и США принципиально расходятся. США, определив основные направления прикладного использования космических аппаратов, пошли по пути увеличения срока их активного существования и повышения качественных характеристик. У нас – увеличивали серийное производство мощных ракет-носителей для частых запусков короткоживущих спутников, прежде всего военных.</a:t>
            </a:r>
          </a:p>
          <a:p>
            <a:r>
              <a:rPr lang="ru-RU" sz="800" dirty="0"/>
              <a:t>3 период – 1987-1998 гг. Перестройка, возникновение и нарастание экономического кризиса, отказ от стремления к военному паритету с США, как следствие – резкое сокращение числа запусков.</a:t>
            </a:r>
          </a:p>
          <a:p>
            <a:r>
              <a:rPr lang="ru-RU" sz="800" dirty="0"/>
              <a:t>4 период – 1999 г. - настоящее время. У нас стагнация. Частота запусков стабильна, но качество запускаемых аппаратов остается на уровне 70-х гг. Заметен спад пусковой активности США – более выгодно делать спутники, а пусковые услуги покупать у других стран. Возможно, успех </a:t>
            </a:r>
            <a:r>
              <a:rPr lang="ru-RU" sz="800" dirty="0" err="1"/>
              <a:t>SpaceX</a:t>
            </a:r>
            <a:r>
              <a:rPr lang="ru-RU" sz="800" dirty="0"/>
              <a:t> изменит эту тенденцию.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1428729" y="3143248"/>
            <a:ext cx="2714646" cy="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4357687" y="3143248"/>
            <a:ext cx="2714646" cy="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3214679" y="3143247"/>
            <a:ext cx="2714646" cy="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Line 19"/>
          <p:cNvSpPr>
            <a:spLocks noChangeShapeType="1"/>
          </p:cNvSpPr>
          <p:nvPr/>
        </p:nvSpPr>
        <p:spPr bwMode="auto">
          <a:xfrm>
            <a:off x="357158" y="4429132"/>
            <a:ext cx="84470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1627952" y="188913"/>
            <a:ext cx="5905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Истоки и развитие кризиса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57158" y="857232"/>
            <a:ext cx="844708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b="1" dirty="0" smtClean="0"/>
              <a:t>1 этап – 1967-1985 вхождение в кризис</a:t>
            </a:r>
          </a:p>
          <a:p>
            <a:r>
              <a:rPr lang="ru-RU" sz="1600" i="1" dirty="0" smtClean="0"/>
              <a:t>Рост технологического разрыва. Низкое качество при большом количестве.</a:t>
            </a:r>
          </a:p>
          <a:p>
            <a:endParaRPr lang="ru-RU" sz="1600" i="1" dirty="0" smtClean="0"/>
          </a:p>
          <a:p>
            <a:r>
              <a:rPr lang="ru-RU" sz="2000" b="1" dirty="0" smtClean="0"/>
              <a:t>2 этап – 1986-2000 экономическая фаза кризиса</a:t>
            </a:r>
          </a:p>
          <a:p>
            <a:r>
              <a:rPr lang="ru-RU" sz="1600" i="1" dirty="0"/>
              <a:t>Буран, с 1986 – неплатежи, «внешнее </a:t>
            </a:r>
            <a:r>
              <a:rPr lang="ru-RU" sz="1600" i="1" dirty="0" err="1" smtClean="0"/>
              <a:t>финасирование</a:t>
            </a:r>
            <a:r>
              <a:rPr lang="ru-RU" sz="1600" i="1" dirty="0" smtClean="0"/>
              <a:t> » </a:t>
            </a:r>
          </a:p>
          <a:p>
            <a:endParaRPr lang="ru-RU" sz="1600" i="1" dirty="0"/>
          </a:p>
          <a:p>
            <a:r>
              <a:rPr lang="ru-RU" sz="2000" b="1" dirty="0" smtClean="0"/>
              <a:t>3 этап – 2000-2011 застой</a:t>
            </a:r>
          </a:p>
          <a:p>
            <a:r>
              <a:rPr lang="ru-RU" sz="1600" i="1" dirty="0"/>
              <a:t>Совершенствование за счет внедрения зарубежных комплектующих</a:t>
            </a:r>
          </a:p>
          <a:p>
            <a:r>
              <a:rPr lang="ru-RU" sz="1600" i="1" dirty="0"/>
              <a:t>2007 – предложения </a:t>
            </a:r>
            <a:r>
              <a:rPr lang="ru-RU" sz="1600" i="1" dirty="0" smtClean="0"/>
              <a:t>МКК, Госсовет по ИРКД </a:t>
            </a:r>
          </a:p>
          <a:p>
            <a:endParaRPr lang="ru-RU" sz="1600" i="1" dirty="0"/>
          </a:p>
          <a:p>
            <a:r>
              <a:rPr lang="ru-RU" sz="2000" b="1" dirty="0" smtClean="0"/>
              <a:t>4 этап – 2012 – </a:t>
            </a:r>
            <a:r>
              <a:rPr lang="ru-RU" sz="2000" b="1" dirty="0" err="1" smtClean="0"/>
              <a:t>нв</a:t>
            </a:r>
            <a:r>
              <a:rPr lang="ru-RU" sz="2000" b="1" dirty="0" smtClean="0"/>
              <a:t> – осознание.</a:t>
            </a:r>
          </a:p>
          <a:p>
            <a:r>
              <a:rPr lang="ru-RU" sz="1600" i="1" dirty="0"/>
              <a:t>Серия аварий на давно освоенной </a:t>
            </a:r>
            <a:r>
              <a:rPr lang="ru-RU" sz="1600" i="1" dirty="0" smtClean="0"/>
              <a:t>технике</a:t>
            </a:r>
            <a:endParaRPr lang="ru-RU" sz="2000" dirty="0" smtClean="0"/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1627952" y="4541088"/>
            <a:ext cx="59055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Вчера:</a:t>
            </a:r>
          </a:p>
          <a:p>
            <a:pPr algn="ctr">
              <a:spcBef>
                <a:spcPct val="50000"/>
              </a:spcBef>
            </a:pPr>
            <a:r>
              <a:rPr lang="ru-RU" sz="2400" b="1" dirty="0" smtClean="0"/>
              <a:t>Создание Государственной корпорации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57158" y="5926083"/>
            <a:ext cx="84470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err="1" smtClean="0">
                <a:solidFill>
                  <a:srgbClr val="FF0000"/>
                </a:solidFill>
              </a:rPr>
              <a:t>Госкорпорация</a:t>
            </a:r>
            <a:r>
              <a:rPr lang="ru-RU" sz="2000" b="1" dirty="0" smtClean="0">
                <a:solidFill>
                  <a:srgbClr val="FF0000"/>
                </a:solidFill>
              </a:rPr>
              <a:t> может решить только малую часть проблем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1785918" y="2857496"/>
            <a:ext cx="5905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Перспективы…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Freeform 101"/>
          <p:cNvSpPr>
            <a:spLocks/>
          </p:cNvSpPr>
          <p:nvPr/>
        </p:nvSpPr>
        <p:spPr bwMode="auto">
          <a:xfrm>
            <a:off x="5305425" y="4797425"/>
            <a:ext cx="3167063" cy="1200150"/>
          </a:xfrm>
          <a:custGeom>
            <a:avLst/>
            <a:gdLst>
              <a:gd name="T0" fmla="*/ 3082926 w 1995"/>
              <a:gd name="T1" fmla="*/ 252413 h 756"/>
              <a:gd name="T2" fmla="*/ 2722563 w 1995"/>
              <a:gd name="T3" fmla="*/ 1187450 h 756"/>
              <a:gd name="T4" fmla="*/ 419100 w 1995"/>
              <a:gd name="T5" fmla="*/ 179387 h 756"/>
              <a:gd name="T6" fmla="*/ 203200 w 1995"/>
              <a:gd name="T7" fmla="*/ 107950 h 756"/>
              <a:gd name="T8" fmla="*/ 130175 w 1995"/>
              <a:gd name="T9" fmla="*/ 107950 h 756"/>
              <a:gd name="T10" fmla="*/ 274638 w 1995"/>
              <a:gd name="T11" fmla="*/ 107950 h 7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5"/>
              <a:gd name="T19" fmla="*/ 0 h 756"/>
              <a:gd name="T20" fmla="*/ 1995 w 1995"/>
              <a:gd name="T21" fmla="*/ 756 h 75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95" h="756">
                <a:moveTo>
                  <a:pt x="1942" y="159"/>
                </a:moveTo>
                <a:cubicBezTo>
                  <a:pt x="1968" y="457"/>
                  <a:pt x="1995" y="756"/>
                  <a:pt x="1715" y="748"/>
                </a:cubicBezTo>
                <a:cubicBezTo>
                  <a:pt x="1435" y="740"/>
                  <a:pt x="528" y="226"/>
                  <a:pt x="264" y="113"/>
                </a:cubicBezTo>
                <a:cubicBezTo>
                  <a:pt x="0" y="0"/>
                  <a:pt x="158" y="75"/>
                  <a:pt x="128" y="68"/>
                </a:cubicBezTo>
                <a:cubicBezTo>
                  <a:pt x="98" y="61"/>
                  <a:pt x="75" y="68"/>
                  <a:pt x="82" y="68"/>
                </a:cubicBezTo>
                <a:cubicBezTo>
                  <a:pt x="89" y="68"/>
                  <a:pt x="165" y="75"/>
                  <a:pt x="173" y="68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02" name="Line 92"/>
          <p:cNvSpPr>
            <a:spLocks noChangeShapeType="1"/>
          </p:cNvSpPr>
          <p:nvPr/>
        </p:nvSpPr>
        <p:spPr bwMode="auto">
          <a:xfrm>
            <a:off x="6875463" y="1916113"/>
            <a:ext cx="0" cy="258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8194" name="Organization Chart 51"/>
          <p:cNvGraphicFramePr>
            <a:graphicFrameLocks/>
          </p:cNvGraphicFramePr>
          <p:nvPr>
            <p:ph sz="half" idx="2"/>
          </p:nvPr>
        </p:nvGraphicFramePr>
        <p:xfrm>
          <a:off x="395288" y="404813"/>
          <a:ext cx="8424862" cy="1541462"/>
        </p:xfrm>
        <a:graphic>
          <a:graphicData uri="http://schemas.openxmlformats.org/drawingml/2006/compatibility">
            <com:legacyDrawing xmlns:com="http://schemas.openxmlformats.org/drawingml/2006/compatibility" spid="_x0000_s8194"/>
          </a:graphicData>
        </a:graphic>
      </p:graphicFrame>
      <p:sp>
        <p:nvSpPr>
          <p:cNvPr id="8203" name="_s1032"/>
          <p:cNvSpPr>
            <a:spLocks noChangeArrowheads="1"/>
          </p:cNvSpPr>
          <p:nvPr/>
        </p:nvSpPr>
        <p:spPr bwMode="auto">
          <a:xfrm>
            <a:off x="395288" y="2565400"/>
            <a:ext cx="1728787" cy="6159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200" b="1"/>
              <a:t>Инфраструктура</a:t>
            </a:r>
          </a:p>
          <a:p>
            <a:pPr algn="ctr"/>
            <a:r>
              <a:rPr lang="ru-RU" sz="1200" b="1"/>
              <a:t>использования</a:t>
            </a:r>
          </a:p>
        </p:txBody>
      </p:sp>
      <p:sp>
        <p:nvSpPr>
          <p:cNvPr id="8207" name="_s1034"/>
          <p:cNvSpPr>
            <a:spLocks noChangeArrowheads="1"/>
          </p:cNvSpPr>
          <p:nvPr/>
        </p:nvSpPr>
        <p:spPr bwMode="auto">
          <a:xfrm>
            <a:off x="5005388" y="4468813"/>
            <a:ext cx="1211262" cy="61595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200" b="1"/>
              <a:t>Марс</a:t>
            </a:r>
          </a:p>
        </p:txBody>
      </p:sp>
      <p:sp>
        <p:nvSpPr>
          <p:cNvPr id="8208" name="_s1034"/>
          <p:cNvSpPr>
            <a:spLocks noChangeArrowheads="1"/>
          </p:cNvSpPr>
          <p:nvPr/>
        </p:nvSpPr>
        <p:spPr bwMode="auto">
          <a:xfrm>
            <a:off x="6373813" y="4468813"/>
            <a:ext cx="1211262" cy="6159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200" b="1"/>
              <a:t>Астероиды</a:t>
            </a:r>
          </a:p>
        </p:txBody>
      </p:sp>
      <p:sp>
        <p:nvSpPr>
          <p:cNvPr id="8209" name="_s1034"/>
          <p:cNvSpPr>
            <a:spLocks noChangeArrowheads="1"/>
          </p:cNvSpPr>
          <p:nvPr/>
        </p:nvSpPr>
        <p:spPr bwMode="auto">
          <a:xfrm>
            <a:off x="7681913" y="4468813"/>
            <a:ext cx="1211262" cy="61595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200" b="1"/>
              <a:t>Луна</a:t>
            </a:r>
          </a:p>
        </p:txBody>
      </p:sp>
      <p:sp>
        <p:nvSpPr>
          <p:cNvPr id="8210" name="_s1032"/>
          <p:cNvSpPr>
            <a:spLocks noChangeArrowheads="1"/>
          </p:cNvSpPr>
          <p:nvPr/>
        </p:nvSpPr>
        <p:spPr bwMode="auto">
          <a:xfrm>
            <a:off x="5003800" y="2597150"/>
            <a:ext cx="1728788" cy="6159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200" b="1"/>
              <a:t>АМС,</a:t>
            </a:r>
          </a:p>
          <a:p>
            <a:pPr algn="ctr"/>
            <a:r>
              <a:rPr lang="ru-RU" sz="1200" b="1"/>
              <a:t>астрофизика</a:t>
            </a:r>
          </a:p>
        </p:txBody>
      </p:sp>
      <p:sp>
        <p:nvSpPr>
          <p:cNvPr id="8211" name="_s1033"/>
          <p:cNvSpPr>
            <a:spLocks noChangeArrowheads="1"/>
          </p:cNvSpPr>
          <p:nvPr/>
        </p:nvSpPr>
        <p:spPr bwMode="auto">
          <a:xfrm>
            <a:off x="6945313" y="2597150"/>
            <a:ext cx="1906587" cy="6159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200" b="1"/>
              <a:t>Пилотируемые</a:t>
            </a:r>
          </a:p>
        </p:txBody>
      </p:sp>
      <p:sp>
        <p:nvSpPr>
          <p:cNvPr id="8212" name="_s1032"/>
          <p:cNvSpPr>
            <a:spLocks noChangeArrowheads="1"/>
          </p:cNvSpPr>
          <p:nvPr/>
        </p:nvSpPr>
        <p:spPr bwMode="auto">
          <a:xfrm>
            <a:off x="2555875" y="2597150"/>
            <a:ext cx="1728788" cy="6159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200" b="1"/>
              <a:t>орбитальная</a:t>
            </a:r>
          </a:p>
          <a:p>
            <a:pPr algn="ctr"/>
            <a:r>
              <a:rPr lang="ru-RU" sz="1200" b="1"/>
              <a:t>группировка </a:t>
            </a:r>
          </a:p>
        </p:txBody>
      </p:sp>
      <p:sp>
        <p:nvSpPr>
          <p:cNvPr id="8213" name="Line 76"/>
          <p:cNvSpPr>
            <a:spLocks noChangeShapeType="1"/>
          </p:cNvSpPr>
          <p:nvPr/>
        </p:nvSpPr>
        <p:spPr bwMode="auto">
          <a:xfrm>
            <a:off x="2339975" y="1946275"/>
            <a:ext cx="0" cy="258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4" name="Line 77"/>
          <p:cNvSpPr>
            <a:spLocks noChangeShapeType="1"/>
          </p:cNvSpPr>
          <p:nvPr/>
        </p:nvSpPr>
        <p:spPr bwMode="auto">
          <a:xfrm flipV="1">
            <a:off x="1331913" y="2205038"/>
            <a:ext cx="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5" name="Line 78"/>
          <p:cNvSpPr>
            <a:spLocks noChangeShapeType="1"/>
          </p:cNvSpPr>
          <p:nvPr/>
        </p:nvSpPr>
        <p:spPr bwMode="auto">
          <a:xfrm>
            <a:off x="1331913" y="2205038"/>
            <a:ext cx="20875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6" name="Line 79"/>
          <p:cNvSpPr>
            <a:spLocks noChangeShapeType="1"/>
          </p:cNvSpPr>
          <p:nvPr/>
        </p:nvSpPr>
        <p:spPr bwMode="auto">
          <a:xfrm>
            <a:off x="3419475" y="2205038"/>
            <a:ext cx="0" cy="392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3" name="Line 88"/>
          <p:cNvSpPr>
            <a:spLocks noChangeShapeType="1"/>
          </p:cNvSpPr>
          <p:nvPr/>
        </p:nvSpPr>
        <p:spPr bwMode="auto">
          <a:xfrm>
            <a:off x="8459788" y="3213100"/>
            <a:ext cx="0" cy="12557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4" name="Line 89"/>
          <p:cNvSpPr>
            <a:spLocks noChangeShapeType="1"/>
          </p:cNvSpPr>
          <p:nvPr/>
        </p:nvSpPr>
        <p:spPr bwMode="auto">
          <a:xfrm flipH="1">
            <a:off x="5580063" y="4292600"/>
            <a:ext cx="2879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5" name="Line 90"/>
          <p:cNvSpPr>
            <a:spLocks noChangeShapeType="1"/>
          </p:cNvSpPr>
          <p:nvPr/>
        </p:nvSpPr>
        <p:spPr bwMode="auto">
          <a:xfrm>
            <a:off x="5580063" y="4292600"/>
            <a:ext cx="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6" name="Line 91"/>
          <p:cNvSpPr>
            <a:spLocks noChangeShapeType="1"/>
          </p:cNvSpPr>
          <p:nvPr/>
        </p:nvSpPr>
        <p:spPr bwMode="auto">
          <a:xfrm>
            <a:off x="7019925" y="4292600"/>
            <a:ext cx="0" cy="1762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7" name="Line 93"/>
          <p:cNvSpPr>
            <a:spLocks noChangeShapeType="1"/>
          </p:cNvSpPr>
          <p:nvPr/>
        </p:nvSpPr>
        <p:spPr bwMode="auto">
          <a:xfrm flipV="1">
            <a:off x="5867400" y="2174875"/>
            <a:ext cx="0" cy="422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8" name="Line 94"/>
          <p:cNvSpPr>
            <a:spLocks noChangeShapeType="1"/>
          </p:cNvSpPr>
          <p:nvPr/>
        </p:nvSpPr>
        <p:spPr bwMode="auto">
          <a:xfrm>
            <a:off x="5867400" y="2174875"/>
            <a:ext cx="20875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29" name="Line 95"/>
          <p:cNvSpPr>
            <a:spLocks noChangeShapeType="1"/>
          </p:cNvSpPr>
          <p:nvPr/>
        </p:nvSpPr>
        <p:spPr bwMode="auto">
          <a:xfrm>
            <a:off x="7954963" y="2174875"/>
            <a:ext cx="0" cy="422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31" name="AutoShape 97"/>
          <p:cNvSpPr>
            <a:spLocks noChangeArrowheads="1"/>
          </p:cNvSpPr>
          <p:nvPr/>
        </p:nvSpPr>
        <p:spPr bwMode="auto">
          <a:xfrm rot="5400000">
            <a:off x="7398544" y="4706144"/>
            <a:ext cx="431800" cy="1189038"/>
          </a:xfrm>
          <a:prstGeom prst="curvedLeftArrow">
            <a:avLst>
              <a:gd name="adj1" fmla="val 55074"/>
              <a:gd name="adj2" fmla="val 11014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7500958" y="3714752"/>
            <a:ext cx="146208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1619250" y="188913"/>
            <a:ext cx="5905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Варианты действий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000108"/>
            <a:ext cx="864399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Первый вариант – активный. </a:t>
            </a:r>
            <a:r>
              <a:rPr lang="ru-RU" sz="1600" dirty="0"/>
              <a:t>Провести реформу образования, резко переориентировать школу на научно-техническое развитие, на формирование прогрессивного мировоззрения. Высшую школу максимально приблизить к производству. Поддержать соответствующие реформы мощью государственной пропаганды. </a:t>
            </a:r>
          </a:p>
          <a:p>
            <a:r>
              <a:rPr lang="ru-RU" sz="1600" dirty="0" smtClean="0"/>
              <a:t>Такие </a:t>
            </a:r>
            <a:r>
              <a:rPr lang="ru-RU" sz="1600" dirty="0"/>
              <a:t>меры необходимы не только для развития космонавтики, а в целом для преодоления общего технологического </a:t>
            </a:r>
            <a:r>
              <a:rPr lang="ru-RU" sz="1600" dirty="0" smtClean="0"/>
              <a:t>отставания. </a:t>
            </a:r>
            <a:endParaRPr lang="ru-RU" sz="1600" dirty="0"/>
          </a:p>
          <a:p>
            <a:endParaRPr lang="ru-RU" sz="1600" dirty="0" smtClean="0"/>
          </a:p>
          <a:p>
            <a:r>
              <a:rPr lang="ru-RU" sz="1600" b="1" dirty="0" smtClean="0"/>
              <a:t>Второй </a:t>
            </a:r>
            <a:r>
              <a:rPr lang="ru-RU" sz="1600" b="1" dirty="0"/>
              <a:t>вариант – пассивный. </a:t>
            </a:r>
            <a:r>
              <a:rPr lang="ru-RU" sz="1600" b="1" dirty="0" smtClean="0"/>
              <a:t> </a:t>
            </a:r>
            <a:r>
              <a:rPr lang="ru-RU" sz="1600" dirty="0" smtClean="0"/>
              <a:t>Понятно</a:t>
            </a:r>
            <a:r>
              <a:rPr lang="ru-RU" sz="1600" dirty="0"/>
              <a:t>, что устойчивое и долгосрочное развитие космонавтики возможно только при совпадении интересов общества и направлений развития. Было бы полезно проведение серии специальных НИР для определения того, какой именно вариант развития космонавтики соответствует настроениям и потребностям населения и на этом варианте сконцентрироваться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b="1" dirty="0" smtClean="0"/>
              <a:t>Третий </a:t>
            </a:r>
            <a:r>
              <a:rPr lang="ru-RU" sz="1600" b="1" dirty="0"/>
              <a:t>вариант – </a:t>
            </a:r>
            <a:r>
              <a:rPr lang="ru-RU" sz="1600" b="1" dirty="0" smtClean="0"/>
              <a:t>реальный.</a:t>
            </a:r>
            <a:r>
              <a:rPr lang="ru-RU" sz="1600" dirty="0" smtClean="0"/>
              <a:t> Никакие </a:t>
            </a:r>
            <a:r>
              <a:rPr lang="ru-RU" sz="1600" dirty="0"/>
              <a:t>специальные действия не предпринимаются, космическая программа формируется по принципу "от достигнутого". В этом случае на "космическом фронте" выглядит неизбежным постепенное замещение Российской Федерации другими странами. Именно этот процесс и наблюдается в настоящее время.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6" name="Line 19"/>
          <p:cNvSpPr>
            <a:spLocks noChangeShapeType="1"/>
          </p:cNvSpPr>
          <p:nvPr/>
        </p:nvSpPr>
        <p:spPr bwMode="auto">
          <a:xfrm>
            <a:off x="357158" y="3429000"/>
            <a:ext cx="844708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7" name="Text Box 20"/>
          <p:cNvSpPr txBox="1">
            <a:spLocks noChangeArrowheads="1"/>
          </p:cNvSpPr>
          <p:nvPr/>
        </p:nvSpPr>
        <p:spPr bwMode="auto">
          <a:xfrm>
            <a:off x="1619250" y="188913"/>
            <a:ext cx="5905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Истоки и развитие кризиса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57158" y="1080302"/>
            <a:ext cx="84470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000" b="1" dirty="0" smtClean="0"/>
              <a:t>1 этап – 1967-1985 вхождение в кризис.</a:t>
            </a:r>
          </a:p>
          <a:p>
            <a:r>
              <a:rPr lang="ru-RU" sz="2000" b="1" dirty="0" smtClean="0"/>
              <a:t>2 этап – 1986-2000 экономическая фаза кризиса.</a:t>
            </a:r>
          </a:p>
          <a:p>
            <a:r>
              <a:rPr lang="ru-RU" sz="2000" b="1" dirty="0" smtClean="0"/>
              <a:t>3 этап – 2000-2011 застой.</a:t>
            </a:r>
          </a:p>
          <a:p>
            <a:r>
              <a:rPr lang="ru-RU" sz="2000" b="1" dirty="0" smtClean="0"/>
              <a:t>4 этап – 2012 – </a:t>
            </a:r>
            <a:r>
              <a:rPr lang="ru-RU" sz="2000" b="1" dirty="0" err="1" smtClean="0"/>
              <a:t>нв</a:t>
            </a:r>
            <a:r>
              <a:rPr lang="ru-RU" sz="2000" b="1" dirty="0" smtClean="0"/>
              <a:t> – осознание.</a:t>
            </a:r>
          </a:p>
          <a:p>
            <a:endParaRPr lang="ru-RU" sz="2000" b="1" dirty="0" smtClean="0"/>
          </a:p>
          <a:p>
            <a:endParaRPr lang="ru-RU" sz="2000" dirty="0" smtClean="0"/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1357290" y="3929066"/>
            <a:ext cx="59055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</a:rPr>
              <a:t>Вчера:</a:t>
            </a:r>
          </a:p>
          <a:p>
            <a:pPr algn="ctr">
              <a:spcBef>
                <a:spcPct val="50000"/>
              </a:spcBef>
            </a:pPr>
            <a:r>
              <a:rPr lang="ru-RU" sz="2400" b="1" dirty="0" smtClean="0"/>
              <a:t>Создание Государственной корпорации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57158" y="5572140"/>
            <a:ext cx="84470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err="1" smtClean="0">
                <a:solidFill>
                  <a:srgbClr val="FF0000"/>
                </a:solidFill>
              </a:rPr>
              <a:t>Госкорпорация</a:t>
            </a:r>
            <a:r>
              <a:rPr lang="ru-RU" sz="2000" b="1" dirty="0" smtClean="0">
                <a:solidFill>
                  <a:srgbClr val="FF0000"/>
                </a:solidFill>
              </a:rPr>
              <a:t> может решить только малую часть проблем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653349" y="1176366"/>
            <a:ext cx="583890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algn="ctr"/>
            <a:r>
              <a:rPr lang="ru-RU" b="1" dirty="0">
                <a:latin typeface="Arial" charset="0"/>
              </a:rPr>
              <a:t>Моисеев Иван Михайлович,</a:t>
            </a:r>
            <a:r>
              <a:rPr lang="ru-RU" dirty="0">
                <a:latin typeface="Arial" charset="0"/>
              </a:rPr>
              <a:t> </a:t>
            </a: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r>
              <a:rPr lang="ru-RU" dirty="0" smtClean="0">
                <a:latin typeface="Arial" charset="0"/>
              </a:rPr>
              <a:t>Руководитель </a:t>
            </a:r>
            <a:r>
              <a:rPr lang="ru-RU" dirty="0">
                <a:latin typeface="Arial" charset="0"/>
              </a:rPr>
              <a:t>ИКП,</a:t>
            </a:r>
          </a:p>
          <a:p>
            <a:pPr indent="450850" algn="ctr"/>
            <a:r>
              <a:rPr lang="ru-RU" dirty="0">
                <a:latin typeface="Arial" charset="0"/>
              </a:rPr>
              <a:t>Научный руководитель МКК,</a:t>
            </a:r>
          </a:p>
          <a:p>
            <a:pPr indent="450850" algn="ctr"/>
            <a:r>
              <a:rPr lang="ru-RU" dirty="0" smtClean="0">
                <a:latin typeface="Arial" charset="0"/>
              </a:rPr>
              <a:t>Член экспертного совета при Правительстве РФ</a:t>
            </a:r>
            <a:endParaRPr lang="ru-RU" dirty="0">
              <a:latin typeface="Arial" charset="0"/>
            </a:endParaRPr>
          </a:p>
          <a:p>
            <a:pPr indent="450850" algn="ctr"/>
            <a:r>
              <a:rPr lang="ru-RU" dirty="0" smtClean="0">
                <a:latin typeface="Arial" charset="0"/>
              </a:rPr>
              <a:t>02.07.15</a:t>
            </a:r>
            <a:endParaRPr lang="ru-RU" dirty="0">
              <a:latin typeface="Arial" charset="0"/>
            </a:endParaRP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r>
              <a:rPr lang="ru-RU" b="1" dirty="0" err="1">
                <a:latin typeface="Arial" charset="0"/>
                <a:hlinkClick r:id="rId3"/>
              </a:rPr>
              <a:t>i_mois@mail.ru</a:t>
            </a:r>
            <a:endParaRPr lang="ru-RU" b="1" dirty="0">
              <a:latin typeface="Arial" charset="0"/>
            </a:endParaRPr>
          </a:p>
          <a:p>
            <a:pPr indent="450850" algn="ctr"/>
            <a:endParaRPr lang="ru-RU" b="1" dirty="0">
              <a:latin typeface="Arial" charset="0"/>
            </a:endParaRPr>
          </a:p>
          <a:p>
            <a:pPr indent="450850" algn="ctr"/>
            <a:r>
              <a:rPr lang="ru-RU" sz="2000" b="1" dirty="0">
                <a:latin typeface="Times New Roman" pitchFamily="18" charset="0"/>
                <a:hlinkClick r:id="rId4"/>
              </a:rPr>
              <a:t>http://path-2.narod.ru</a:t>
            </a:r>
            <a:endParaRPr lang="ru-RU" sz="2000" b="1" dirty="0">
              <a:latin typeface="Times New Roman" pitchFamily="18" charset="0"/>
            </a:endParaRPr>
          </a:p>
          <a:p>
            <a:pPr indent="450850" algn="ctr"/>
            <a:r>
              <a:rPr lang="ru-RU" sz="2000" b="1" dirty="0" smtClean="0">
                <a:latin typeface="Times New Roman" pitchFamily="18" charset="0"/>
                <a:hlinkClick r:id="rId5"/>
              </a:rPr>
              <a:t>http</a:t>
            </a:r>
            <a:r>
              <a:rPr lang="ru-RU" sz="2000" b="1" dirty="0">
                <a:latin typeface="Times New Roman" pitchFamily="18" charset="0"/>
                <a:hlinkClick r:id="rId5"/>
              </a:rPr>
              <a:t>://www.mosspace.ru</a:t>
            </a:r>
            <a:endParaRPr lang="ru-RU" sz="2000" b="1" dirty="0">
              <a:latin typeface="Times New Roman" pitchFamily="18" charset="0"/>
            </a:endParaRPr>
          </a:p>
          <a:p>
            <a:pPr indent="450850" algn="ctr"/>
            <a:r>
              <a:rPr lang="en-US" sz="1600" b="1" dirty="0">
                <a:hlinkClick r:id="rId6"/>
              </a:rPr>
              <a:t>http://</a:t>
            </a:r>
            <a:r>
              <a:rPr lang="en-US" sz="1600" b="1" dirty="0" smtClean="0">
                <a:hlinkClick r:id="rId6"/>
              </a:rPr>
              <a:t>interstellar-flight.ru</a:t>
            </a:r>
            <a:endParaRPr lang="ru-RU" sz="1600" b="1" dirty="0" smtClean="0"/>
          </a:p>
          <a:p>
            <a:pPr indent="450850" algn="ctr"/>
            <a:r>
              <a:rPr lang="en-US" sz="1600" b="1" dirty="0" smtClean="0">
                <a:hlinkClick r:id="rId7"/>
              </a:rPr>
              <a:t>http://ivan-moiseyev.livejournal.com/</a:t>
            </a:r>
            <a:endParaRPr lang="ru-RU" sz="1600" b="1" dirty="0" smtClean="0"/>
          </a:p>
          <a:p>
            <a:pPr indent="450850" algn="ctr"/>
            <a:endParaRPr lang="ru-RU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3129</TotalTime>
  <Words>594</Words>
  <Application>Microsoft Office PowerPoint</Application>
  <PresentationFormat>Экран (4:3)</PresentationFormat>
  <Paragraphs>94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Verdana</vt:lpstr>
      <vt:lpstr>Arial</vt:lpstr>
      <vt:lpstr>Wingdings</vt:lpstr>
      <vt:lpstr>Calibri</vt:lpstr>
      <vt:lpstr>Times New Roman</vt:lpstr>
      <vt:lpstr>Глобус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ISP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 Моисеев</dc:creator>
  <cp:lastModifiedBy>И. Моисеев</cp:lastModifiedBy>
  <cp:revision>89</cp:revision>
  <dcterms:created xsi:type="dcterms:W3CDTF">2007-05-23T16:29:41Z</dcterms:created>
  <dcterms:modified xsi:type="dcterms:W3CDTF">2020-12-17T12:15:34Z</dcterms:modified>
</cp:coreProperties>
</file>